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83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5" r:id="rId35"/>
    <p:sldId id="296" r:id="rId36"/>
    <p:sldId id="297" r:id="rId37"/>
    <p:sldId id="294" r:id="rId38"/>
    <p:sldId id="260" r:id="rId39"/>
    <p:sldId id="26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6" r:id="rId56"/>
    <p:sldId id="317" r:id="rId57"/>
    <p:sldId id="318" r:id="rId58"/>
    <p:sldId id="319" r:id="rId59"/>
    <p:sldId id="321" r:id="rId60"/>
    <p:sldId id="322" r:id="rId61"/>
    <p:sldId id="323" r:id="rId62"/>
    <p:sldId id="324" r:id="rId63"/>
    <p:sldId id="325" r:id="rId64"/>
    <p:sldId id="367" r:id="rId65"/>
    <p:sldId id="326" r:id="rId66"/>
    <p:sldId id="327" r:id="rId67"/>
    <p:sldId id="328" r:id="rId68"/>
    <p:sldId id="374" r:id="rId69"/>
    <p:sldId id="329" r:id="rId70"/>
    <p:sldId id="330" r:id="rId71"/>
    <p:sldId id="320" r:id="rId72"/>
    <p:sldId id="313" r:id="rId73"/>
    <p:sldId id="314" r:id="rId74"/>
    <p:sldId id="315" r:id="rId75"/>
    <p:sldId id="331" r:id="rId76"/>
    <p:sldId id="332" r:id="rId77"/>
    <p:sldId id="382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42" autoAdjust="0"/>
  </p:normalViewPr>
  <p:slideViewPr>
    <p:cSldViewPr>
      <p:cViewPr varScale="1">
        <p:scale>
          <a:sx n="15" d="100"/>
          <a:sy n="15" d="100"/>
        </p:scale>
        <p:origin x="1016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879-CD94-4BD3-B079-035D3BCF8443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08142-7630-4667-B70C-22A976DF87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879-CD94-4BD3-B079-035D3BCF8443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08142-7630-4667-B70C-22A976DF87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879-CD94-4BD3-B079-035D3BCF8443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08142-7630-4667-B70C-22A976DF87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879-CD94-4BD3-B079-035D3BCF8443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08142-7630-4667-B70C-22A976DF87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879-CD94-4BD3-B079-035D3BCF8443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08142-7630-4667-B70C-22A976DF87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879-CD94-4BD3-B079-035D3BCF8443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08142-7630-4667-B70C-22A976DF87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879-CD94-4BD3-B079-035D3BCF8443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08142-7630-4667-B70C-22A976DF87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879-CD94-4BD3-B079-035D3BCF8443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08142-7630-4667-B70C-22A976DF87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879-CD94-4BD3-B079-035D3BCF8443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08142-7630-4667-B70C-22A976DF87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879-CD94-4BD3-B079-035D3BCF8443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08142-7630-4667-B70C-22A976DF87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879-CD94-4BD3-B079-035D3BCF8443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08142-7630-4667-B70C-22A976DF87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03879-CD94-4BD3-B079-035D3BCF8443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08142-7630-4667-B70C-22A976DF87A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Communicable Diseases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Intestinal Infections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 Food especially beneficial: Limejuice, Pear, Barley  water. Coconut water, sugarcane juice and radish  leaves Juice. Av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Prevention Vaccine - Formalin inactivated2 doses 0, 6 -12 monthsIM deltoid or glutealProtection period 25 yrs in adult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epatitis B virus (HBV)  DNA virus (hepadnavirus). Complete virus particle is named Dane-particle, Genome is composed 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• Hepatitis B virus&#10;• Acute &amp; chronic hepatitis, acute liver failure.&#10;• Second most common cause of AVH.&#10;• Liver cirrhosis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BsAgHBV DNApHBV DNAHBcAg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ACUTE DIARRHOEL DISEASES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Types&#10; Acute watery diarrhoea: which lasts several hours or days: the main&#10;danger is&#10;dehydration&#10; weight loss also occu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916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Agent factors&#10;Bacteria&#10;• Shigella&#10;• Escherichia coli&#10;• Salmonella&#10;• Campylobacter jejuni&#10;• Yersinia&#10;enterocolitica&#10;• Staph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8991600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linical features&#10; E. coli-&#10; Watery stools&#10; Vomiting is common&#10; Dehydration moderate to severe&#10; Fever– often of moder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linical features&#10; Shigellosis&#10; Frequent passage of scanty amount of stools, mostly mixed with blood and mucus&#10; Moderat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AUSATIVE AGENT:-&#10;Poliomyelitis is a communicable&#10;disease caused by a virus named&#10;Poliovirus. Three Polio virus serotypes&#10;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Management&#10;Main components&#10;are&#10;Rehydration&#10;Zinc&#10;supplementation&#10;Nutrients rich food&#10;21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1440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ey measures to prevention&#10;Access to safe drinking-water&#10;Use of improved sanitation&#10;Hand washing with soap&#10;Exclusive b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Epidemiology&#10; Cholera can be endemic or epidemic&#10; A cholera-endemic area is an area where confirmed cholera&#10;cases were d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Risk factors&#10; Ingestion of contaminated water&#10; Replicates in fresh and low-salt-containing water&#10; Drinking unsterile w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holera vaccine&#10;Currently there are 3 WHO pre-qualified oral cholera&#10;vaccines: Dukoral®, Shanchol™, and Euvichol®&#10;All 3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What is Typhoid Fever?&#10;• Result of systemic infection caused by S. typhi.&#10;• Clinically characterized by typical continuous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0"/>
            <a:ext cx="607695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ngestion of contaminated food or water&#10;Salmonella bacteria&#10;Invade small intestine and enter the bloodstream&#10;Carried by wh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5- MODE OF TRANSMISSION&#10;The disease is transmitted by “faeco-oral route” or&#10;“urine–oral routes” either directly through h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LINICAL FEATURES&#10;• First week: malaise, headache, cough &amp; sore throat in prodromal&#10;stage. The disease classically present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Injectable Typhim –Vi Vaccine&#10;1. This single-dose injectable typhoid vaccine, from the&#10;bacterial capsule of S. typhi stra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4" y="228600"/>
            <a:ext cx="8759825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INICAL FEATURES:&#10;Three basic patterns of Polio infections are as&#10;follows:-&#10;a. Subclinical infections&#10;b. Paralytic infect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FOOD&#10;POISONING&#10;By Brig Hemant Kumar&#10;4/4/2019 2BRIG HEMANT KUMAR&#10;BRIG HEMANT KUMAR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73FC6F-40CD-4F74-BBE7-9425209E4805}"/>
              </a:ext>
            </a:extLst>
          </p:cNvPr>
          <p:cNvSpPr/>
          <p:nvPr/>
        </p:nvSpPr>
        <p:spPr>
          <a:xfrm>
            <a:off x="2057400" y="6324600"/>
            <a:ext cx="518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. Non – bacterial type of&#10;the food poisoning&#10;A. Bacterial Type of the food&#10;poisoning&#10;4/4/2019 5BRIG HEMANT KUMAR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4/4/2019 6BRIG HEMANT KUMAR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linical Features&#10;• Fever&#10;• diarrhea&#10;• vomiting&#10;• abdominal pain&#10;• headache&#10;• prostration and&#10;• malaise.&#10;• In severe cases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4/4/2019 BRIG HEMANT KUMAR 47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A. NON – BACTERIAL TYPE OF THE&#10;FOOD POISONING&#10;It is caused by the chemicals such as&#10;A. Arsenic&#10;B. Certain plants&#10;&amp; sea fo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linical features&#10;• very short incubation period(mins to few hrs).&#10;• mainly involved are GIT and CNS :&#10;– Nausea&#10;– headach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5" y="0"/>
            <a:ext cx="60769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moebiasis&#10;Symptomatic group&#10;Intestinal&#10;Small % - invasive&#10;amoebiasis&#10;Mild abdominal&#10;discomfort,&#10;diarrhea to acute&#10;fulmin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Life cycle of E. histolytica&#10;Source:- medical-dictionary.com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linical presentation&#10;• Amoebic colitis-&#10;• Abdominal cramp to severe pain&#10;• Fever, vomiting, anorexia&#10;• Mucus in stool, dy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VENTION:&#10;Polio immunization(vaccine) effectively prevents&#10;poliomyelitis in most people. There are mainly two types of&#10;v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• &lt;0.5%&#10;• Severely ill with high fever&#10;• Intestinal bleeding, perforation&#10;• Paralytic illus&#10;• CFR-40%&#10;• Uncommonly, a chr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Amoeboma&#10;• Pseudotumoral lesion&#10;• Necrosis, edema and inflammatory thickening of mucosa&#10;and submucosa of intestinal wall&#10;•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omplications of ALA&#10;• Rupture is the most dreaded complication&#10;• It may spread to pleura, lungs, peritoneum,&#10;pericardium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ASCARIASIS&#10; One of the most common worm infections in people&#10;worldwide&#10; Caused by Ascaris Lumbricoides&#10; Ascariasis occu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OMPLICATIONS&#10; Visceral damage, peritonitis and inflammation&#10; Enlargement of the liver or spleen&#10; Intestinal blockage&#10;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SYMPTOMS OF ASCARIASIS&#10; Abdominal discomfort&#10; Abdominal cramping&#10; Abdominal swelling (especially in children)&#10; Fever&#10;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6096000" y="1447800"/>
            <a:ext cx="2590800" cy="487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Settles in small intestines undergo 4th moulting and&#10;develop into adult worms.&#10;Attach to small intestine by their mouth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2. Creeping eruption/cutaneous larva migrans&#10; Condition where filariform larva wander about the skin&#10;-producing reddish 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Necator americanus&#10; Has similar life cycle, pathogenesis and lab diagnosis&#10;like for A. duodenale.&#10; Adult worm- slightly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DRACUNCULIASIS :&#10; Also known as guinea worm disease.&#10; Vector borne parasitic disease.&#10; Involves subcutaneous tissues(l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duction to Enteric Viruses">
            <a:hlinkClick r:id="" action="ppaction://media"/>
            <a:extLst>
              <a:ext uri="{FF2B5EF4-FFF2-40B4-BE49-F238E27FC236}">
                <a16:creationId xmlns:a16="http://schemas.microsoft.com/office/drawing/2014/main" id="{2C7CC609-4155-4859-B7C6-B377386F80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76200"/>
            <a:ext cx="8915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9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Transmitted exclusively when people&#10;drink stagnant water contaminated with&#10;parasite infected water fleas.&#10; It affects p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MODE OF TRANSMISSION:&#10; Disease is transmitted entirely&#10;through the consumption of&#10;water containing cyclops&#10;harboring the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PREVENTION: Two preventive measures&#10;are:&#10;1.Prevent people from drinking&#10;contaminated water containing the&#10;cyclops which c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Dracunculias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40362"/>
          </a:xfrm>
        </p:spPr>
        <p:txBody>
          <a:bodyPr/>
          <a:lstStyle/>
          <a:p>
            <a:r>
              <a:rPr lang="en-US" dirty="0"/>
              <a:t>Arthropod- borne infections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engue fever pp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4" y="304800"/>
            <a:ext cx="8988425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ngue fever pp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4" y="0"/>
            <a:ext cx="898842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ngue fever pp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Dengue fever pp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3999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Dengue fever pp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3999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RUSES Hepatotropic viruses  (Five types of Hepatitis Virus have been identified).   HAV, HBV, HCV, HDV, HEVOthers:   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Dengue fever pp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Dengue fever pp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Malaria remains the world's most devastating&#10;human parasitic infection. Malaria affects over&#10;40% of the world's populatio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4" y="0"/>
            <a:ext cx="8988425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Erythrocyte cycle&#10; Merozoites released invade red cells&#10; P.vivax infects young erythrocytes&#10; P.malariae Infects old ery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ow Malaria present Clinically&#10; Stage 1(cold stage)&#10; Chills for 15 mt to 1 hour&#10; Caused due to rupture from the host r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More commonly, the patient presents with a&#10;combination of the following symptoms&#10; Fever&#10; Chills&#10; Sweats&#10; Headaches&#10; 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Periodicity can be clue in Diagnosis&#10;and species relation&#10; Malaria tertiana:&#10;48h between fevers&#10;(P. vivax and ovale)&#10; M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915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SEVERE COMPLICATED MALARIA&#10; Alteration in the level of consciousness (ranging from drowsiness to deep&#10;coma)&#10; Cerebral m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erebral Malaria&#10; Present with&#10;Hyperpyrexia&#10; Can lead to Coma&#10; Paralysis and other&#10;complications.&#10; Brain appears&#10;cong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4" y="0"/>
            <a:ext cx="8836025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How long Malaria infection can lost in&#10;Man&#10; Without treatment P.falciparum will terminate in&#10;less than 1 year.&#10; But in P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915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 Types Of Viral Hepatitis&#10;Viral Hepatitis A Viral Hepatitis B Viral Hepatitis C Viral Hepatitis D Viral Hepatitis E&#10;Agent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Thin and Thick smear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LYMPHATIC&#10;FILARIASIS&#10;7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The painful and profoundly disfiguring&#10;visible manifestations of the disease,&#10;lymphedema, elephantiasis and&#10;scrotal swell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DEFINITIVE HOST- MAN,&#10;INTERMEDIATE HOST- MOSQUITO&#10; The adult worms (macrofilaria) are found in the&#10;lymphatic system of m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34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39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Mass therapy-&#10; DEC is given to everyone in the&#10;community irrespective of whether they&#10;have microfilaraemia, disease manif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EVENTION AND CONTROL&#10;Prevention :&#10; Destruction of breeding sites of vectors.&#10; Using bed nets while sleeping.&#10; Applyin...">
            <a:extLst>
              <a:ext uri="{FF2B5EF4-FFF2-40B4-BE49-F238E27FC236}">
                <a16:creationId xmlns:a16="http://schemas.microsoft.com/office/drawing/2014/main" id="{D1585140-11C7-4F4C-B89C-BDB25AB9D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067800" cy="678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068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CLINICAL COURSE Recovery: 3 – 6 weeks Extrahepatic complications: Arthritis,                              Vasculitis,  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IAGNOSIS Anti HAV IgM +ve: Acute infection  Disappears within  3 months of recovery. Anti HAV IgG is of no diagnostic v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10</Words>
  <Application>Microsoft Office PowerPoint</Application>
  <PresentationFormat>On-screen Show (4:3)</PresentationFormat>
  <Paragraphs>4</Paragraphs>
  <Slides>77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0" baseType="lpstr">
      <vt:lpstr>Arial</vt:lpstr>
      <vt:lpstr>Calibri</vt:lpstr>
      <vt:lpstr>Office Theme</vt:lpstr>
      <vt:lpstr>Communicable Diseases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ACUTE DIARRHOEL DISEASES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Arthropod- borne infections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Communicable Diseases</dc:title>
  <dc:creator>Dr.Rajiv Joshi</dc:creator>
  <cp:lastModifiedBy>POOJA Joshi</cp:lastModifiedBy>
  <cp:revision>11</cp:revision>
  <dcterms:created xsi:type="dcterms:W3CDTF">2021-02-12T15:53:24Z</dcterms:created>
  <dcterms:modified xsi:type="dcterms:W3CDTF">2021-03-03T02:33:22Z</dcterms:modified>
</cp:coreProperties>
</file>